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57E7-1CD2-4F77-9C05-71499E0A0CFD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513B-5FA9-4EA2-8C88-9912D2D85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59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57E7-1CD2-4F77-9C05-71499E0A0CFD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513B-5FA9-4EA2-8C88-9912D2D85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57E7-1CD2-4F77-9C05-71499E0A0CFD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513B-5FA9-4EA2-8C88-9912D2D85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00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57E7-1CD2-4F77-9C05-71499E0A0CFD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513B-5FA9-4EA2-8C88-9912D2D85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59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57E7-1CD2-4F77-9C05-71499E0A0CFD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513B-5FA9-4EA2-8C88-9912D2D85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67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57E7-1CD2-4F77-9C05-71499E0A0CFD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513B-5FA9-4EA2-8C88-9912D2D85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343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57E7-1CD2-4F77-9C05-71499E0A0CFD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513B-5FA9-4EA2-8C88-9912D2D85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77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57E7-1CD2-4F77-9C05-71499E0A0CFD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513B-5FA9-4EA2-8C88-9912D2D85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3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57E7-1CD2-4F77-9C05-71499E0A0CFD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513B-5FA9-4EA2-8C88-9912D2D85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04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57E7-1CD2-4F77-9C05-71499E0A0CFD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513B-5FA9-4EA2-8C88-9912D2D85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6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57E7-1CD2-4F77-9C05-71499E0A0CFD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513B-5FA9-4EA2-8C88-9912D2D85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80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C57E7-1CD2-4F77-9C05-71499E0A0CFD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9513B-5FA9-4EA2-8C88-9912D2D85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8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sz="8000" dirty="0" smtClean="0"/>
              <a:t>Algoritam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915190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Како нацртати алгоритам кроз практичне примере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sr-Cyrl-RS" b="1" dirty="0" smtClean="0"/>
              <a:t>Нацртати алгоритам у којем се приказује поступак прављења кафе.</a:t>
            </a:r>
          </a:p>
          <a:p>
            <a:pPr marL="0" indent="0">
              <a:buNone/>
            </a:pPr>
            <a:r>
              <a:rPr lang="sr-Cyrl-CS" dirty="0" smtClean="0"/>
              <a:t>Прво </a:t>
            </a:r>
            <a:r>
              <a:rPr lang="sr-Cyrl-CS" dirty="0"/>
              <a:t>треба одредити </a:t>
            </a:r>
            <a:r>
              <a:rPr lang="sr-Cyrl-CS" dirty="0" smtClean="0"/>
              <a:t>шта нам је потребно </a:t>
            </a:r>
            <a:r>
              <a:rPr lang="sr-Cyrl-CS" dirty="0"/>
              <a:t>од </a:t>
            </a:r>
            <a:r>
              <a:rPr lang="sr-Cyrl-CS" dirty="0" smtClean="0"/>
              <a:t>основних материјала, </a:t>
            </a:r>
            <a:r>
              <a:rPr lang="sr-Cyrl-CS" dirty="0"/>
              <a:t>да би на крају добили </a:t>
            </a:r>
            <a:r>
              <a:rPr lang="sr-Cyrl-CS" dirty="0" smtClean="0"/>
              <a:t>скувану кафу. </a:t>
            </a:r>
            <a:r>
              <a:rPr lang="sr-Cyrl-CS" dirty="0"/>
              <a:t>На улазу су нам </a:t>
            </a:r>
            <a:r>
              <a:rPr lang="sr-Cyrl-CS" dirty="0" smtClean="0"/>
              <a:t>потребни следећи материјали: </a:t>
            </a:r>
            <a:r>
              <a:rPr lang="sr-Cyrl-CS" dirty="0"/>
              <a:t>кафа, </a:t>
            </a:r>
            <a:r>
              <a:rPr lang="sr-Cyrl-CS" dirty="0" smtClean="0"/>
              <a:t>вода,шећер </a:t>
            </a:r>
            <a:r>
              <a:rPr lang="sr-Cyrl-CS" dirty="0"/>
              <a:t>и млеко, а што </a:t>
            </a:r>
            <a:r>
              <a:rPr lang="sr-Cyrl-CS" dirty="0" smtClean="0"/>
              <a:t>се тиче излаза то </a:t>
            </a:r>
            <a:r>
              <a:rPr lang="sr-Cyrl-CS" dirty="0"/>
              <a:t>је </a:t>
            </a:r>
            <a:r>
              <a:rPr lang="sr-Cyrl-CS" dirty="0" smtClean="0"/>
              <a:t>скувана кафа. </a:t>
            </a:r>
          </a:p>
          <a:p>
            <a:pPr marL="0" indent="0">
              <a:buNone/>
            </a:pPr>
            <a:r>
              <a:rPr lang="sr-Cyrl-CS" dirty="0" smtClean="0"/>
              <a:t>(Можемо да добијемо горку  </a:t>
            </a:r>
            <a:r>
              <a:rPr lang="sr-Cyrl-CS" dirty="0"/>
              <a:t>или </a:t>
            </a:r>
            <a:r>
              <a:rPr lang="sr-Cyrl-CS" dirty="0" smtClean="0"/>
              <a:t>слатку кафу, </a:t>
            </a:r>
            <a:r>
              <a:rPr lang="sr-Cyrl-CS" dirty="0"/>
              <a:t>и </a:t>
            </a:r>
            <a:r>
              <a:rPr lang="sr-Cyrl-CS" dirty="0" smtClean="0"/>
              <a:t> </a:t>
            </a:r>
            <a:r>
              <a:rPr lang="sr-Cyrl-CS" dirty="0"/>
              <a:t>може да </a:t>
            </a:r>
            <a:r>
              <a:rPr lang="sr-Cyrl-CS" dirty="0" smtClean="0"/>
              <a:t>буде </a:t>
            </a:r>
            <a:r>
              <a:rPr lang="sr-Cyrl-CS" dirty="0"/>
              <a:t>са или без </a:t>
            </a:r>
            <a:r>
              <a:rPr lang="sr-Cyrl-CS" dirty="0" smtClean="0"/>
              <a:t>млека.)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24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32656"/>
            <a:ext cx="1552381" cy="390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836712"/>
            <a:ext cx="367665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876" y="1412776"/>
            <a:ext cx="36385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876" y="1916832"/>
            <a:ext cx="36385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826" y="2420888"/>
            <a:ext cx="36385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651" y="2852936"/>
            <a:ext cx="2667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043" y="2787799"/>
            <a:ext cx="2371725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388" y="3603302"/>
            <a:ext cx="8667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>
            <a:stCxn id="6151" idx="1"/>
          </p:cNvCxnSpPr>
          <p:nvPr/>
        </p:nvCxnSpPr>
        <p:spPr>
          <a:xfrm flipH="1">
            <a:off x="2555775" y="3195836"/>
            <a:ext cx="523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6153" idx="0"/>
          </p:cNvCxnSpPr>
          <p:nvPr/>
        </p:nvCxnSpPr>
        <p:spPr>
          <a:xfrm>
            <a:off x="2555775" y="3195836"/>
            <a:ext cx="1" cy="40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6153" idx="2"/>
          </p:cNvCxnSpPr>
          <p:nvPr/>
        </p:nvCxnSpPr>
        <p:spPr>
          <a:xfrm flipH="1">
            <a:off x="2555775" y="3974777"/>
            <a:ext cx="1" cy="534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909043" y="4509120"/>
            <a:ext cx="6467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6152" idx="1"/>
          </p:cNvCxnSpPr>
          <p:nvPr/>
        </p:nvCxnSpPr>
        <p:spPr>
          <a:xfrm flipV="1">
            <a:off x="1909043" y="2849712"/>
            <a:ext cx="0" cy="1659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151" idx="3"/>
          </p:cNvCxnSpPr>
          <p:nvPr/>
        </p:nvCxnSpPr>
        <p:spPr>
          <a:xfrm>
            <a:off x="5746651" y="3195836"/>
            <a:ext cx="4857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232426" y="3195836"/>
            <a:ext cx="0" cy="5932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555775" y="2996952"/>
            <a:ext cx="433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200" b="1" dirty="0" smtClean="0"/>
              <a:t>Не</a:t>
            </a:r>
            <a:endParaRPr lang="en-US" sz="1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868144" y="2996952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200" b="1" dirty="0" smtClean="0"/>
              <a:t>Да</a:t>
            </a:r>
            <a:endParaRPr lang="en-US" sz="1200" b="1" dirty="0"/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188" y="3679416"/>
            <a:ext cx="22764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188" y="4137645"/>
            <a:ext cx="22764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188" y="4581128"/>
            <a:ext cx="22764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8" name="Picture 1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870" y="5013176"/>
            <a:ext cx="22764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163" y="5661248"/>
            <a:ext cx="26670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6" name="Straight Connector 25"/>
          <p:cNvCxnSpPr/>
          <p:nvPr/>
        </p:nvCxnSpPr>
        <p:spPr>
          <a:xfrm>
            <a:off x="4322663" y="5517232"/>
            <a:ext cx="20495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6372200" y="5384651"/>
            <a:ext cx="0" cy="1325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6159" idx="0"/>
          </p:cNvCxnSpPr>
          <p:nvPr/>
        </p:nvCxnSpPr>
        <p:spPr>
          <a:xfrm>
            <a:off x="4322663" y="551723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29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76672"/>
            <a:ext cx="2670279" cy="883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>
            <a:endCxn id="7170" idx="1"/>
          </p:cNvCxnSpPr>
          <p:nvPr/>
        </p:nvCxnSpPr>
        <p:spPr>
          <a:xfrm>
            <a:off x="2627784" y="908720"/>
            <a:ext cx="432048" cy="99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627784" y="86775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320898"/>
            <a:ext cx="8667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>
            <a:stCxn id="7171" idx="2"/>
          </p:cNvCxnSpPr>
          <p:nvPr/>
        </p:nvCxnSpPr>
        <p:spPr>
          <a:xfrm flipH="1">
            <a:off x="2701131" y="1692373"/>
            <a:ext cx="1" cy="512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835696" y="2204864"/>
            <a:ext cx="8654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835696" y="332656"/>
            <a:ext cx="0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835696" y="332656"/>
            <a:ext cx="25202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307785" y="0"/>
            <a:ext cx="38996" cy="476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170" idx="3"/>
          </p:cNvCxnSpPr>
          <p:nvPr/>
        </p:nvCxnSpPr>
        <p:spPr>
          <a:xfrm>
            <a:off x="5730111" y="918671"/>
            <a:ext cx="8581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588224" y="918671"/>
            <a:ext cx="0" cy="926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986" y="1926847"/>
            <a:ext cx="227647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574" y="2700337"/>
            <a:ext cx="27813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284984"/>
            <a:ext cx="155257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2627784" y="620688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200" b="1" dirty="0" smtClean="0"/>
              <a:t>Не</a:t>
            </a:r>
            <a:endParaRPr lang="en-US" sz="1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904047" y="590759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200" b="1" dirty="0" smtClean="0"/>
              <a:t>Да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45713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89269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Нацртати алгоритам у коме се приказује поступак за кување јаја</a:t>
            </a:r>
            <a:endParaRPr lang="en-US" dirty="0"/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3563888" y="1268760"/>
            <a:ext cx="1524000" cy="3619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почетак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590799" y="1700808"/>
            <a:ext cx="3609975" cy="438150"/>
          </a:xfrm>
          <a:custGeom>
            <a:avLst/>
            <a:gdLst>
              <a:gd name="G0" fmla="+- 5204 0 0"/>
              <a:gd name="G1" fmla="+- 21600 0 5204"/>
              <a:gd name="G2" fmla="*/ 5204 1 2"/>
              <a:gd name="G3" fmla="+- 21600 0 G2"/>
              <a:gd name="G4" fmla="+/ 5204 21600 2"/>
              <a:gd name="G5" fmla="+/ G1 0 2"/>
              <a:gd name="G6" fmla="*/ 21600 21600 5204"/>
              <a:gd name="G7" fmla="*/ G6 1 2"/>
              <a:gd name="G8" fmla="+- 21600 0 G7"/>
              <a:gd name="G9" fmla="*/ 21600 1 2"/>
              <a:gd name="G10" fmla="+- 5204 0 G9"/>
              <a:gd name="G11" fmla="?: G10 G8 0"/>
              <a:gd name="G12" fmla="?: G10 G7 21600"/>
              <a:gd name="T0" fmla="*/ 18998 w 21600"/>
              <a:gd name="T1" fmla="*/ 10800 h 21600"/>
              <a:gd name="T2" fmla="*/ 10800 w 21600"/>
              <a:gd name="T3" fmla="*/ 21600 h 21600"/>
              <a:gd name="T4" fmla="*/ 2602 w 21600"/>
              <a:gd name="T5" fmla="*/ 10800 h 21600"/>
              <a:gd name="T6" fmla="*/ 10800 w 21600"/>
              <a:gd name="T7" fmla="*/ 0 h 21600"/>
              <a:gd name="T8" fmla="*/ 4402 w 21600"/>
              <a:gd name="T9" fmla="*/ 4402 h 21600"/>
              <a:gd name="T10" fmla="*/ 17198 w 21600"/>
              <a:gd name="T11" fmla="*/ 1719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204" y="21600"/>
                </a:lnTo>
                <a:lnTo>
                  <a:pt x="16396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јаје, вода, со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590800" y="2186583"/>
            <a:ext cx="3609975" cy="314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Уз</a:t>
            </a:r>
            <a:r>
              <a:rPr kumimoji="0" lang="sr-Cyrl-R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ети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посуд</a:t>
            </a:r>
            <a:r>
              <a:rPr kumimoji="0" lang="sr-Cyrl-R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у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 за кув</a:t>
            </a:r>
            <a:r>
              <a:rPr kumimoji="0" lang="sr-Cyrl-R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а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њ</a:t>
            </a:r>
            <a:r>
              <a:rPr kumimoji="0" lang="sr-Cyrl-R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е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 јај</a:t>
            </a:r>
            <a:r>
              <a:rPr kumimoji="0" lang="sr-Cyrl-R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а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572408" y="2564904"/>
            <a:ext cx="3609975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Сипа</a:t>
            </a:r>
            <a:r>
              <a:rPr kumimoji="0" lang="sr-Cyrl-R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ти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 в</a:t>
            </a:r>
            <a:r>
              <a:rPr kumimoji="0" lang="sr-Cyrl-C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о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ду у посуду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579432" y="2968267"/>
            <a:ext cx="3609975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Стави</a:t>
            </a:r>
            <a:r>
              <a:rPr kumimoji="0" lang="sr-Cyrl-R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ти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 пажљиво јаје и со у посуду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579432" y="3501008"/>
            <a:ext cx="3609975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стави</a:t>
            </a:r>
            <a:r>
              <a:rPr kumimoji="0" lang="sr-Cyrl-R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ти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посуду на шпор</a:t>
            </a:r>
            <a:r>
              <a:rPr kumimoji="0" lang="sr-Cyrl-R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ет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590800" y="4032498"/>
            <a:ext cx="3609975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ук</a:t>
            </a:r>
            <a:r>
              <a:rPr kumimoji="0" lang="sr-Cyrl-R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љ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учи</a:t>
            </a:r>
            <a:r>
              <a:rPr kumimoji="0" lang="sr-Cyrl-R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ти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 шпор</a:t>
            </a:r>
            <a:r>
              <a:rPr kumimoji="0" lang="sr-Cyrl-R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е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т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62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92696"/>
            <a:ext cx="5943600" cy="306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03039" y="3897880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Домаћи рад: Нацртати алгоритам у коме се приказује поступак за прављење палачинке.</a:t>
            </a:r>
            <a:endParaRPr lang="en-US" b="1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715407" y="4365104"/>
            <a:ext cx="1481432" cy="1656184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sr-Cyrl-C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3 Јаја            250гр брашна  1/2 л млека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sr-Cyrl-C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2 кашике уља, соли,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sr-Cyrl-C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1/4л минералне воде и намаз.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710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RS" sz="4400" dirty="0" smtClean="0">
                <a:solidFill>
                  <a:srgbClr val="FF0000"/>
                </a:solidFill>
              </a:rPr>
              <a:t>Algoritam je konačan skup pravila kojima se precizira redosled operacija (koraka) za rešavanje određenog zadatka ili postizanja željenog cilja.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099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Dijagram toka algoritma prikazuje se na slikovit način, a osnovni simboli su: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110518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r-Latn-RS" dirty="0" smtClean="0">
                <a:solidFill>
                  <a:srgbClr val="FF0000"/>
                </a:solidFill>
              </a:rPr>
              <a:t>Ulaz</a:t>
            </a:r>
          </a:p>
          <a:p>
            <a:pPr marL="0" indent="0">
              <a:buNone/>
            </a:pPr>
            <a:r>
              <a:rPr lang="sr-Latn-RS" dirty="0" smtClean="0"/>
              <a:t>U ovom simbolu pišemo sve elemente koji su nam neophodni da stignemo do željenog cilja.</a:t>
            </a:r>
          </a:p>
          <a:p>
            <a:pPr marL="0" indent="0">
              <a:buNone/>
            </a:pPr>
            <a:r>
              <a:rPr lang="sr-Latn-RS" dirty="0" smtClean="0"/>
              <a:t>(Primer: Ako nam je cilj da dobijemo skuvanu kafu onda ćemo na ulazu pisati-kafa, voda, mleko i šećer)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916832"/>
            <a:ext cx="2304256" cy="769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00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sr-Latn-RS" dirty="0" smtClean="0">
                <a:solidFill>
                  <a:srgbClr val="FF0000"/>
                </a:solidFill>
              </a:rPr>
              <a:t>2. Operacija ili proces</a:t>
            </a:r>
            <a:endParaRPr lang="sr-Latn-RS" dirty="0" smtClean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r>
              <a:rPr lang="sr-Latn-RS" dirty="0" smtClean="0"/>
              <a:t>Ovde se pišu sve operacije koje su neophodne da bi stigli do željenog cilja, odnosno procese koje činimo da bi išli na sledeću operaciju, vodeći računa o logičkom redosledu operacija.</a:t>
            </a:r>
          </a:p>
          <a:p>
            <a:pPr marL="0" indent="0">
              <a:buNone/>
            </a:pPr>
            <a:r>
              <a:rPr lang="sr-Latn-RS" dirty="0" smtClean="0"/>
              <a:t>(Primer: Uzmem </a:t>
            </a:r>
            <a:r>
              <a:rPr lang="sr-Latn-RS" dirty="0" smtClean="0"/>
              <a:t>džezvu</a:t>
            </a:r>
            <a:r>
              <a:rPr lang="sr-Latn-RS" dirty="0" smtClean="0"/>
              <a:t>; </a:t>
            </a:r>
          </a:p>
          <a:p>
            <a:pPr marL="0" indent="0">
              <a:buNone/>
            </a:pPr>
            <a:r>
              <a:rPr lang="sr-Latn-RS" dirty="0"/>
              <a:t> </a:t>
            </a:r>
            <a:r>
              <a:rPr lang="sr-Latn-RS" dirty="0" smtClean="0"/>
              <a:t>               uključim sporet;</a:t>
            </a:r>
          </a:p>
          <a:p>
            <a:pPr marL="0" indent="0">
              <a:buNone/>
            </a:pPr>
            <a:r>
              <a:rPr lang="sr-Latn-RS" dirty="0"/>
              <a:t> </a:t>
            </a:r>
            <a:r>
              <a:rPr lang="sr-Latn-RS" dirty="0" smtClean="0"/>
              <a:t>               sipam vodu u </a:t>
            </a:r>
            <a:r>
              <a:rPr lang="sr-Latn-RS" dirty="0" smtClean="0"/>
              <a:t>džezvu</a:t>
            </a:r>
            <a:r>
              <a:rPr lang="sr-Latn-RS" dirty="0" smtClean="0"/>
              <a:t>....)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612" y="332656"/>
            <a:ext cx="2461659" cy="1013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5994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sr-Latn-RS" dirty="0" smtClean="0">
                <a:solidFill>
                  <a:srgbClr val="FF0000"/>
                </a:solidFill>
              </a:rPr>
              <a:t>3. Uslov ili logičko pitanje </a:t>
            </a:r>
          </a:p>
          <a:p>
            <a:pPr marL="0" indent="0">
              <a:buNone/>
            </a:pPr>
            <a:endParaRPr lang="sr-Latn-R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r>
              <a:rPr lang="sr-Latn-RS" dirty="0" smtClean="0"/>
              <a:t>U ovom simbolu pišemo pitanja i u zavisnosti od odgovora koje ćemo dobiti ( logički odgovori su: DA ili NE) radimo određeni proces (operaciju).</a:t>
            </a:r>
          </a:p>
          <a:p>
            <a:pPr marL="0" indent="0">
              <a:buNone/>
            </a:pPr>
            <a:r>
              <a:rPr lang="sr-Latn-RS" dirty="0" smtClean="0"/>
              <a:t>(Primer: Ako voda ne ključa onda sledi proces čekanja)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60648"/>
            <a:ext cx="3886200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7752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sr-Latn-RS" dirty="0" smtClean="0">
                <a:solidFill>
                  <a:srgbClr val="FF0000"/>
                </a:solidFill>
              </a:rPr>
              <a:t>4. Uslovni izbor         </a:t>
            </a:r>
          </a:p>
          <a:p>
            <a:pPr marL="0" indent="0">
              <a:buNone/>
            </a:pPr>
            <a:endParaRPr lang="sr-Latn-R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 smtClean="0"/>
              <a:t>Ovde pišemo uslov na osnovu kojeg biramo jednu od operacija kojih može biti N.</a:t>
            </a:r>
          </a:p>
          <a:p>
            <a:pPr marL="0" indent="0">
              <a:buNone/>
            </a:pPr>
            <a:r>
              <a:rPr lang="sr-Latn-RS" dirty="0" smtClean="0"/>
              <a:t>(Primer: Izborni uslov je koji dan predstavlja koji broj u nedelji; pa ako je 1 onda je to ponedeljak, 2 je utorak, 3 je sreda.....)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48680"/>
            <a:ext cx="4608512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1863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91264" cy="5649491"/>
          </a:xfrm>
        </p:spPr>
        <p:txBody>
          <a:bodyPr/>
          <a:lstStyle/>
          <a:p>
            <a:pPr marL="0" indent="0">
              <a:buNone/>
            </a:pPr>
            <a:r>
              <a:rPr lang="sr-Latn-RS" dirty="0" smtClean="0">
                <a:solidFill>
                  <a:srgbClr val="FF0000"/>
                </a:solidFill>
              </a:rPr>
              <a:t>5. Izlaz (rezultat)            </a:t>
            </a:r>
          </a:p>
          <a:p>
            <a:pPr marL="0" indent="0">
              <a:buNone/>
            </a:pPr>
            <a:endParaRPr lang="sr-Latn-R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Latn-RS" dirty="0" smtClean="0"/>
              <a:t>Ovde ćemo pisati željene rezultate koje dobijamo na osnovu ulaznih parametara i operacija koje smo izvodili nad njima.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078" y="548680"/>
            <a:ext cx="257721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6759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Kako crtamo algoritam i o čemu moramo da vodimo računa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sr-Latn-RS" dirty="0" smtClean="0"/>
              <a:t>Treba poštovati pravila crtanja algoritma, odnosno striktno se držati oblika simbola, koje smo upoznali.</a:t>
            </a:r>
          </a:p>
          <a:p>
            <a:endParaRPr lang="sr-Latn-RS" dirty="0"/>
          </a:p>
          <a:p>
            <a:r>
              <a:rPr lang="sr-Latn-RS" dirty="0" smtClean="0"/>
              <a:t>Definisati problem ili zadatak koji treba da rešimo.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384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6408712"/>
          </a:xfrm>
        </p:spPr>
        <p:txBody>
          <a:bodyPr/>
          <a:lstStyle/>
          <a:p>
            <a:r>
              <a:rPr lang="sr-Latn-RS" dirty="0" smtClean="0"/>
              <a:t>Odrediti šta je ulaz i šta je izlaz.</a:t>
            </a:r>
            <a:endParaRPr lang="sr-Latn-RS" dirty="0"/>
          </a:p>
          <a:p>
            <a:r>
              <a:rPr lang="sr-Latn-RS" dirty="0" smtClean="0"/>
              <a:t>Odrediti tačne operacije (korake ili procese) koje vode do željenog cilja. Treba voditi računa da operacije imaju logički redosled i da su povezane.</a:t>
            </a:r>
          </a:p>
          <a:p>
            <a:r>
              <a:rPr lang="sr-Latn-RS" dirty="0" smtClean="0">
                <a:solidFill>
                  <a:srgbClr val="FF0000"/>
                </a:solidFill>
              </a:rPr>
              <a:t>Ovde nema da se podrazumeva neki korak koji     nije nacrtan, jer mi programiramo mašine koje razumeju samo ono što smo mi predvideli; ni više ni manje.</a:t>
            </a:r>
          </a:p>
          <a:p>
            <a:r>
              <a:rPr lang="sr-Latn-RS" dirty="0" smtClean="0"/>
              <a:t>Konstante (brojeve) ne unosimo na ulazu jer su računaru poznate te vrednosti.</a:t>
            </a:r>
          </a:p>
          <a:p>
            <a:endParaRPr lang="sr-Latn-R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490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1360</TotalTime>
  <Words>537</Words>
  <Application>Microsoft Office PowerPoint</Application>
  <PresentationFormat>On-screen Show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Algoritam</vt:lpstr>
      <vt:lpstr>PowerPoint Presentation</vt:lpstr>
      <vt:lpstr>Dijagram toka algoritma prikazuje se na slikovit način, a osnovni simboli su:</vt:lpstr>
      <vt:lpstr>PowerPoint Presentation</vt:lpstr>
      <vt:lpstr>PowerPoint Presentation</vt:lpstr>
      <vt:lpstr>PowerPoint Presentation</vt:lpstr>
      <vt:lpstr>PowerPoint Presentation</vt:lpstr>
      <vt:lpstr>Kako crtamo algoritam i o čemu moramo da vodimo računa</vt:lpstr>
      <vt:lpstr>PowerPoint Presentation</vt:lpstr>
      <vt:lpstr>Како нацртати алгоритам кроз практичне примере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Algoritam</dc:title>
  <dc:creator>Zeljka</dc:creator>
  <cp:lastModifiedBy>Zeljka</cp:lastModifiedBy>
  <cp:revision>15</cp:revision>
  <dcterms:created xsi:type="dcterms:W3CDTF">2014-09-30T12:48:02Z</dcterms:created>
  <dcterms:modified xsi:type="dcterms:W3CDTF">2014-10-12T19:24:17Z</dcterms:modified>
</cp:coreProperties>
</file>